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1"/>
  </p:notesMasterIdLst>
  <p:handoutMasterIdLst>
    <p:handoutMasterId r:id="rId22"/>
  </p:handoutMasterIdLst>
  <p:sldIdLst>
    <p:sldId id="256" r:id="rId2"/>
    <p:sldId id="258" r:id="rId3"/>
    <p:sldId id="318" r:id="rId4"/>
    <p:sldId id="319" r:id="rId5"/>
    <p:sldId id="320" r:id="rId6"/>
    <p:sldId id="286"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065" autoAdjust="0"/>
  </p:normalViewPr>
  <p:slideViewPr>
    <p:cSldViewPr>
      <p:cViewPr varScale="1">
        <p:scale>
          <a:sx n="82" d="100"/>
          <a:sy n="82" d="100"/>
        </p:scale>
        <p:origin x="-161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3B0EE03-EA77-436B-96DA-7C9B91B72B61}" type="datetimeFigureOut">
              <a:rPr lang="en-US" smtClean="0"/>
              <a:t>01/10/12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7E95BBA-07C7-4D21-A4AF-2DA3FD24E475}"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5A1C84-0999-4544-9EC5-8852EFC644E3}" type="datetimeFigureOut">
              <a:rPr lang="en-US" smtClean="0"/>
              <a:pPr/>
              <a:t>01/10/12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Lutheran_Church_-_Missouri_Synod"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n.wikipedia.org/wiki/Christian_theology"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was the first President of the </a:t>
            </a:r>
            <a:r>
              <a:rPr lang="en-US" dirty="0" smtClean="0">
                <a:hlinkClick r:id="rId3" tooltip="Lutheran Church - Missouri Synod"/>
              </a:rPr>
              <a:t>Lutheran Church - Missouri Synod</a:t>
            </a:r>
            <a:r>
              <a:rPr lang="en-US" dirty="0" smtClean="0"/>
              <a:t> and its most influential </a:t>
            </a:r>
            <a:r>
              <a:rPr lang="en-US" dirty="0" smtClean="0">
                <a:hlinkClick r:id="rId4" tooltip="Christian theology"/>
              </a:rPr>
              <a:t>theologian</a:t>
            </a:r>
            <a:r>
              <a:rPr lang="en-US" dirty="0" smtClean="0"/>
              <a:t>.</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A42ABA-8554-4B98-8331-1C74EEBAE7AC}" type="datetime1">
              <a:rPr lang="en-US" smtClean="0"/>
              <a:pPr/>
              <a:t>01/10/12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F6FBBB-C30C-4121-B036-D8E6DA918D7B}" type="datetime1">
              <a:rPr lang="en-US" smtClean="0"/>
              <a:pPr/>
              <a:t>01/10/12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68DDBB-FA7E-47D7-A218-DFF7B409E715}" type="datetime1">
              <a:rPr lang="en-US" smtClean="0"/>
              <a:pPr/>
              <a:t>01/10/12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2AA055-711B-4052-B771-A6C6685D01B8}" type="datetime1">
              <a:rPr lang="en-US" smtClean="0"/>
              <a:pPr/>
              <a:t>01/10/12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531AAF1-158F-44B7-85B4-561E2EDBF88C}" type="datetime1">
              <a:rPr lang="en-US" smtClean="0"/>
              <a:pPr/>
              <a:t>01/10/12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8CB94C8-8C27-4B84-8955-50748EBAAEBE}" type="datetime1">
              <a:rPr lang="en-US" smtClean="0"/>
              <a:pPr/>
              <a:t>01/10/12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63DFDA-0694-4968-8B48-6C321019BB15}" type="datetime1">
              <a:rPr lang="en-US" smtClean="0"/>
              <a:pPr/>
              <a:t>01/10/12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726AAA2-1413-40A7-B579-FF79832E8076}" type="datetime1">
              <a:rPr lang="en-US" smtClean="0"/>
              <a:pPr/>
              <a:t>01/10/12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DCDF90-C428-454F-A400-5E2041BBB5D4}" type="datetime1">
              <a:rPr lang="en-US" smtClean="0"/>
              <a:pPr/>
              <a:t>01/10/12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BB90C14-0E83-4E0B-81C4-1DAD9F6BE710}" type="datetime1">
              <a:rPr lang="en-US" smtClean="0"/>
              <a:pPr/>
              <a:t>01/10/12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BD0A519-1E57-4382-9DFB-5E440AAF8225}" type="datetime1">
              <a:rPr lang="en-US" smtClean="0"/>
              <a:pPr/>
              <a:t>01/10/12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3ABCD3-76D1-4A74-9960-52665CFCEF31}" type="datetime1">
              <a:rPr lang="en-US" smtClean="0"/>
              <a:pPr/>
              <a:t>01/10/12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a:t>
            </a:r>
            <a:r>
              <a:rPr lang="en-US" sz="6000" b="1" dirty="0" smtClean="0">
                <a:latin typeface="Colonna MT" pitchFamily="82" charset="0"/>
              </a:rPr>
              <a:t>Eighth </a:t>
            </a:r>
            <a:r>
              <a:rPr lang="en-US" sz="6000" b="1" dirty="0" smtClean="0">
                <a:latin typeface="Colonna MT" pitchFamily="82" charset="0"/>
              </a:rPr>
              <a:t>~</a:t>
            </a: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“…h</a:t>
            </a:r>
            <a:r>
              <a:rPr lang="en-US" dirty="0" smtClean="0"/>
              <a:t>e </a:t>
            </a:r>
            <a:r>
              <a:rPr lang="en-US" dirty="0" smtClean="0"/>
              <a:t>had acquired a great deal of knowledge at the beginning of his career, but </a:t>
            </a:r>
            <a:r>
              <a:rPr lang="en-US" i="1" dirty="0" smtClean="0"/>
              <a:t>he did not know how to distinguish the Law from the Gospel</a:t>
            </a:r>
            <a:r>
              <a:rPr lang="en-US" dirty="0" smtClean="0"/>
              <a:t>. Oh, the toil and torments he had to undergo!</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7. </a:t>
            </a:r>
            <a:r>
              <a:rPr lang="en-US" sz="2800" dirty="0" smtClean="0"/>
              <a:t> </a:t>
            </a:r>
            <a:r>
              <a:rPr lang="en-US" sz="2800" dirty="0" smtClean="0"/>
              <a:t>What problem did even Martin Luther suffer from in the early part of his career? </a:t>
            </a:r>
            <a:r>
              <a:rPr lang="en-US" sz="2800" dirty="0" smtClean="0"/>
              <a:t>(pg 62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matter of paramount importance, of course, will always be this, that </a:t>
            </a:r>
            <a:r>
              <a:rPr lang="en-US" i="1" dirty="0" smtClean="0"/>
              <a:t>you have experienced this distinction upon yourself</a:t>
            </a:r>
            <a:r>
              <a:rPr lang="en-US" dirty="0" smtClean="0"/>
              <a:t>.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8.  </a:t>
            </a:r>
            <a:r>
              <a:rPr lang="en-US" sz="2800" dirty="0" smtClean="0"/>
              <a:t>Walther shows how distinguishing Law and Gospel among his parishioners </a:t>
            </a:r>
            <a:r>
              <a:rPr lang="en-US" sz="2800" dirty="0" smtClean="0"/>
              <a:t>is absolutely vital in the work of a pastor. But what is of </a:t>
            </a:r>
            <a:r>
              <a:rPr lang="en-US" sz="2800" i="1" dirty="0" smtClean="0"/>
              <a:t>paramount </a:t>
            </a:r>
            <a:r>
              <a:rPr lang="en-US" sz="2800" dirty="0" smtClean="0"/>
              <a:t>importance? </a:t>
            </a:r>
            <a:r>
              <a:rPr lang="en-US" sz="2800" dirty="0" smtClean="0"/>
              <a:t>(pg 63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For rightly to understand the benefit of Christ and the great treasure of the Gospel (which Paul extols so greatly), we must separate </a:t>
            </a:r>
            <a:r>
              <a:rPr lang="en-US" i="1" dirty="0" smtClean="0"/>
              <a:t>as far as the heavens are from the earth </a:t>
            </a:r>
            <a:r>
              <a:rPr lang="en-US" dirty="0" smtClean="0"/>
              <a:t>the promise of God and the grace that is offered, on the one hand, from the Law, on the </a:t>
            </a:r>
            <a:r>
              <a:rPr lang="en-US" dirty="0" smtClean="0"/>
              <a:t>other.”</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9. </a:t>
            </a:r>
            <a:r>
              <a:rPr lang="en-US" sz="2800" dirty="0" smtClean="0"/>
              <a:t> How far apart should Law and Gospel be separated? What answer does the Apology of the Augsburg Confession give? (pg 64 top)</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20000"/>
          </a:bodyPr>
          <a:lstStyle/>
          <a:p>
            <a:r>
              <a:rPr lang="en-US" dirty="0" smtClean="0"/>
              <a:t>“</a:t>
            </a:r>
            <a:r>
              <a:rPr lang="en-US" i="1" dirty="0" smtClean="0"/>
              <a:t>H</a:t>
            </a:r>
            <a:r>
              <a:rPr lang="en-US" i="1" dirty="0" smtClean="0"/>
              <a:t>e [who] has </a:t>
            </a:r>
            <a:r>
              <a:rPr lang="en-US" i="1" dirty="0" smtClean="0"/>
              <a:t>received an indelible impression of the distinction between the Law and the Gospel</a:t>
            </a:r>
            <a:r>
              <a:rPr lang="en-US" dirty="0" smtClean="0"/>
              <a:t>. Only </a:t>
            </a:r>
            <a:r>
              <a:rPr lang="en-US" dirty="0" smtClean="0"/>
              <a:t>he </a:t>
            </a:r>
            <a:r>
              <a:rPr lang="en-US" dirty="0" smtClean="0"/>
              <a:t>can lie down and die in peace</a:t>
            </a:r>
            <a:r>
              <a:rPr lang="en-US" dirty="0" smtClean="0"/>
              <a:t>.” </a:t>
            </a:r>
          </a:p>
          <a:p>
            <a:r>
              <a:rPr lang="en-US" dirty="0" smtClean="0"/>
              <a:t>“The </a:t>
            </a:r>
            <a:r>
              <a:rPr lang="en-US" dirty="0" smtClean="0"/>
              <a:t>devil may whisper all manner of insinuations to him, but he will say to him: </a:t>
            </a:r>
            <a:r>
              <a:rPr lang="en-US" dirty="0" smtClean="0"/>
              <a:t>‘Your </a:t>
            </a:r>
            <a:r>
              <a:rPr lang="en-US" dirty="0" smtClean="0"/>
              <a:t>charges against me are quite correct; but </a:t>
            </a:r>
            <a:r>
              <a:rPr lang="en-US" i="1" dirty="0" smtClean="0"/>
              <a:t>I have another doctrine, which tells me something altogether different</a:t>
            </a:r>
            <a:r>
              <a:rPr lang="en-US" dirty="0" smtClean="0"/>
              <a:t>. I am glad that the Law has put me in such a woeful plight; for now I can relish the Gospel all the more</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10. </a:t>
            </a:r>
            <a:r>
              <a:rPr lang="en-US" sz="2800" dirty="0" smtClean="0"/>
              <a:t> According to Walther, who alone can “lie down and die in peace,” and why? </a:t>
            </a:r>
            <a:r>
              <a:rPr lang="en-US" sz="2800" dirty="0" smtClean="0"/>
              <a:t>(pg </a:t>
            </a:r>
            <a:r>
              <a:rPr lang="en-US" sz="2800" dirty="0" smtClean="0"/>
              <a:t>64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They terrify, to be sure, but their incisiveness is due to the fact that </a:t>
            </a:r>
            <a:r>
              <a:rPr lang="en-US" i="1" dirty="0" smtClean="0"/>
              <a:t>they confound the Law with the Gospel</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11. </a:t>
            </a:r>
            <a:r>
              <a:rPr lang="en-US" sz="2800" dirty="0" smtClean="0"/>
              <a:t> </a:t>
            </a:r>
            <a:r>
              <a:rPr lang="en-US" sz="2800" dirty="0" smtClean="0"/>
              <a:t>Some preachers are considered very effective because their sermons are terrifying. But what is often the </a:t>
            </a:r>
            <a:r>
              <a:rPr lang="en-US" sz="2800" i="1" dirty="0" smtClean="0"/>
              <a:t>reason </a:t>
            </a:r>
            <a:r>
              <a:rPr lang="en-US" sz="2800" dirty="0" smtClean="0"/>
              <a:t> for this?</a:t>
            </a:r>
            <a:r>
              <a:rPr lang="en-US" sz="2800" dirty="0" smtClean="0"/>
              <a:t> </a:t>
            </a:r>
            <a:r>
              <a:rPr lang="en-US" sz="2800" dirty="0" smtClean="0"/>
              <a:t>(pg </a:t>
            </a:r>
            <a:r>
              <a:rPr lang="en-US" sz="2800" dirty="0" smtClean="0"/>
              <a:t>65 middle)</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Many a one among them dies with the thoughts in his heart: </a:t>
            </a:r>
            <a:r>
              <a:rPr lang="en-US" dirty="0" smtClean="0"/>
              <a:t>‘I’ll </a:t>
            </a:r>
            <a:r>
              <a:rPr lang="en-US" dirty="0" smtClean="0"/>
              <a:t>see whether God will receive me</a:t>
            </a:r>
            <a:r>
              <a:rPr lang="en-US" dirty="0" smtClean="0"/>
              <a:t>.’ Anyone </a:t>
            </a:r>
            <a:r>
              <a:rPr lang="en-US" dirty="0" smtClean="0"/>
              <a:t>dying in such uncertainty does not depart in saving faith. Now, whose fault is it, at least in many instances? </a:t>
            </a:r>
            <a:r>
              <a:rPr lang="en-US" i="1" dirty="0" smtClean="0"/>
              <a:t>The preacher’s.</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12.  </a:t>
            </a:r>
            <a:r>
              <a:rPr lang="en-US" sz="2800" dirty="0" smtClean="0"/>
              <a:t>Sadly, many churchgoers end up on their deathbed still uncertain about whether they are really saved. Whose fault is this? (pg 65)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“W</a:t>
            </a:r>
            <a:r>
              <a:rPr lang="en-US" dirty="0" smtClean="0"/>
              <a:t>e </a:t>
            </a:r>
            <a:r>
              <a:rPr lang="en-US" dirty="0" smtClean="0"/>
              <a:t>are on the right way to salvation </a:t>
            </a:r>
            <a:r>
              <a:rPr lang="en-US" i="1" dirty="0" smtClean="0"/>
              <a:t>the moment we are convinced that we are ungodly.</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13. </a:t>
            </a:r>
            <a:r>
              <a:rPr lang="en-US" sz="2800" dirty="0" smtClean="0"/>
              <a:t> The Law prepares the ground for the Gospel. What is the first step on the road to salvation? </a:t>
            </a:r>
            <a:r>
              <a:rPr lang="en-US" sz="2800" dirty="0" smtClean="0"/>
              <a:t>(pg </a:t>
            </a:r>
            <a:r>
              <a:rPr lang="en-US" sz="2800" dirty="0" smtClean="0"/>
              <a:t>65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a:t>
            </a:r>
            <a:r>
              <a:rPr lang="en-US" dirty="0" smtClean="0"/>
              <a:t>he </a:t>
            </a:r>
            <a:r>
              <a:rPr lang="en-US" dirty="0" smtClean="0"/>
              <a:t>principal matter in this inquiry regarding justification is that </a:t>
            </a:r>
            <a:r>
              <a:rPr lang="en-US" i="1" dirty="0" smtClean="0"/>
              <a:t>the true and proper distinction between the Law and the Gospel be fixed and carefully maintained</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14. </a:t>
            </a:r>
            <a:r>
              <a:rPr lang="en-US" sz="2800" dirty="0" smtClean="0"/>
              <a:t> Martin Chemnitz was the most important theologian of the 17</a:t>
            </a:r>
            <a:r>
              <a:rPr lang="en-US" sz="2800" baseline="30000" dirty="0" smtClean="0"/>
              <a:t>th</a:t>
            </a:r>
            <a:r>
              <a:rPr lang="en-US" sz="2800" dirty="0" smtClean="0"/>
              <a:t> century. What did he say is the “principal matter” in correctly understanding justification?  </a:t>
            </a:r>
            <a:r>
              <a:rPr lang="en-US" sz="2800" dirty="0" smtClean="0"/>
              <a:t>(pg </a:t>
            </a:r>
            <a:r>
              <a:rPr lang="en-US" sz="2800" dirty="0" smtClean="0"/>
              <a:t>66 top)</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No. </a:t>
            </a:r>
            <a:r>
              <a:rPr lang="en-US" dirty="0" smtClean="0"/>
              <a:t>“</a:t>
            </a:r>
            <a:r>
              <a:rPr lang="en-US" dirty="0" smtClean="0"/>
              <a:t>Great councils of the Church wanted to make an attempt at reforming the Church; mighty emperors had undertaken this task. What did they accomplish? Nothing. Matters went from bad to worse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15. </a:t>
            </a:r>
            <a:r>
              <a:rPr lang="en-US" sz="2800" dirty="0" smtClean="0"/>
              <a:t> Was Luther the first person to recognize the corruption of the Christian church and try to refor</a:t>
            </a:r>
            <a:r>
              <a:rPr lang="en-US" sz="2800" dirty="0" smtClean="0"/>
              <a:t>m it?</a:t>
            </a:r>
            <a:r>
              <a:rPr lang="en-US" sz="2800" dirty="0" smtClean="0"/>
              <a:t> </a:t>
            </a:r>
            <a:r>
              <a:rPr lang="en-US" sz="2800" dirty="0" smtClean="0"/>
              <a:t>(pg </a:t>
            </a:r>
            <a:r>
              <a:rPr lang="en-US" sz="2800" dirty="0" smtClean="0"/>
              <a:t>66 middle</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May God, then, who has kindled this light for us, preserve it unto us!</a:t>
            </a:r>
            <a:r>
              <a:rPr lang="en-US" dirty="0" smtClean="0"/>
              <a:t> </a:t>
            </a:r>
            <a:r>
              <a:rPr lang="en-US" dirty="0" smtClean="0"/>
              <a:t> …We</a:t>
            </a:r>
            <a:r>
              <a:rPr lang="en-US" dirty="0" smtClean="0"/>
              <a:t>, who are old, will soon be in our graves. The light began to shine once more in our time. </a:t>
            </a:r>
            <a:r>
              <a:rPr lang="en-US" i="1" dirty="0" smtClean="0"/>
              <a:t>See to it that it is not put out again.</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16. </a:t>
            </a:r>
            <a:r>
              <a:rPr lang="en-US" sz="2800" dirty="0" smtClean="0"/>
              <a:t> What critical warning does Walther issue to the young seminarians in his audience? </a:t>
            </a:r>
            <a:r>
              <a:rPr lang="en-US" sz="2800" dirty="0" smtClean="0"/>
              <a:t>(pg </a:t>
            </a:r>
            <a:r>
              <a:rPr lang="en-US" sz="2800" dirty="0" smtClean="0"/>
              <a:t>66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fontScale="85000" lnSpcReduction="20000"/>
          </a:bodyPr>
          <a:lstStyle/>
          <a:p>
            <a:r>
              <a:rPr lang="en-US" dirty="0" smtClean="0"/>
              <a:t>In Thesis III, Walther says that rightly distinguishing Law from Gospel is “…the most difficult and highest art of Christians. It is taught only_____________ in the school of ______________.”</a:t>
            </a:r>
          </a:p>
          <a:p>
            <a:r>
              <a:rPr lang="en-US" dirty="0" smtClean="0"/>
              <a:t>When only </a:t>
            </a:r>
            <a:r>
              <a:rPr lang="en-US" dirty="0" smtClean="0"/>
              <a:t>can a pastor – or any Christian – properly apply Law and Gospel to other people?</a:t>
            </a:r>
          </a:p>
          <a:p>
            <a:r>
              <a:rPr lang="en-US" dirty="0" smtClean="0"/>
              <a:t>When speaking Law and Gospel, it is not enough to say things that may be understood correctly. One must speak so that one cannot possibly be _______________.</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
        <p:nvSpPr>
          <p:cNvPr id="6" name="Slide Number Placeholder 5"/>
          <p:cNvSpPr>
            <a:spLocks noGrp="1"/>
          </p:cNvSpPr>
          <p:nvPr>
            <p:ph type="sldNum" sz="quarter" idx="12"/>
          </p:nvPr>
        </p:nvSpPr>
        <p:spPr/>
        <p:txBody>
          <a:bodyPr/>
          <a:lstStyle/>
          <a:p>
            <a:fld id="{85EF05A6-58C6-4900-AE51-7F5642C47714}"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819400"/>
            <a:ext cx="8229600" cy="29718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There </a:t>
            </a:r>
            <a:r>
              <a:rPr lang="en-US" i="1" dirty="0" smtClean="0"/>
              <a:t>is not a plainer book on earth </a:t>
            </a:r>
            <a:r>
              <a:rPr lang="en-US" dirty="0" smtClean="0"/>
              <a:t>than the Holy Scriptures. It is, in comparison with all other books, what the sun is compared with all other luminaries.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 </a:t>
            </a:r>
            <a:r>
              <a:rPr lang="en-US" sz="2800" dirty="0" smtClean="0"/>
              <a:t>Jewish scholars of the middle ages taught that the Bible had a secret meaning hidden in scriptural numbers (the Cabala). </a:t>
            </a:r>
            <a:r>
              <a:rPr lang="en-US" sz="2800" dirty="0" smtClean="0"/>
              <a:t>Catholic theology says that the Bible is so difficult that we need church tradition to </a:t>
            </a:r>
            <a:r>
              <a:rPr lang="en-US" sz="2800" smtClean="0"/>
              <a:t>interpret it </a:t>
            </a:r>
            <a:r>
              <a:rPr lang="en-US" sz="2800" dirty="0" smtClean="0"/>
              <a:t>correctly. But what did Martin Luther say?</a:t>
            </a:r>
            <a:r>
              <a:rPr lang="en-US" sz="2800" dirty="0" smtClean="0"/>
              <a:t> </a:t>
            </a:r>
            <a:r>
              <a:rPr lang="en-US" sz="2800" dirty="0" smtClean="0"/>
              <a:t>(</a:t>
            </a:r>
            <a:r>
              <a:rPr lang="en-US" sz="2800" dirty="0" smtClean="0"/>
              <a:t>pg 59 </a:t>
            </a:r>
            <a:r>
              <a:rPr lang="en-US" sz="2800" dirty="0" smtClean="0"/>
              <a:t>)</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to prove an error </a:t>
            </a:r>
            <a:r>
              <a:rPr lang="en-US" dirty="0" smtClean="0"/>
              <a:t>or even a contradiction in </a:t>
            </a:r>
            <a:r>
              <a:rPr lang="en-US" dirty="0" smtClean="0"/>
              <a:t>Scripture.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2. </a:t>
            </a:r>
            <a:r>
              <a:rPr lang="en-US" sz="2800" dirty="0" smtClean="0"/>
              <a:t>Walther says that, as long as you stick to the clear words of Scripture, it is absolutely impossible to </a:t>
            </a:r>
            <a:r>
              <a:rPr lang="en-US" sz="2800" i="1" dirty="0" smtClean="0"/>
              <a:t>do what? </a:t>
            </a:r>
            <a:r>
              <a:rPr lang="en-US" sz="2800" dirty="0" smtClean="0"/>
              <a:t> </a:t>
            </a:r>
            <a:r>
              <a:rPr lang="en-US" sz="2800" dirty="0" smtClean="0"/>
              <a:t>(pg </a:t>
            </a:r>
            <a:r>
              <a:rPr lang="en-US" sz="2800" dirty="0" smtClean="0"/>
              <a:t>60)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a:t>
            </a:r>
            <a:r>
              <a:rPr lang="en-US" i="1" dirty="0" smtClean="0"/>
              <a:t>the correct understanding of the distinction between the Law and the Gospel.</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3. </a:t>
            </a:r>
            <a:r>
              <a:rPr lang="en-US" sz="2800" dirty="0" smtClean="0"/>
              <a:t> What is the most important requirement for anyone who wants to understand the teachings of Holy Scripture? </a:t>
            </a:r>
            <a:r>
              <a:rPr lang="en-US" sz="2800" dirty="0" smtClean="0"/>
              <a:t>(pg </a:t>
            </a:r>
            <a:r>
              <a:rPr lang="en-US" sz="2800" dirty="0" smtClean="0"/>
              <a:t>60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i="1" dirty="0" smtClean="0"/>
              <a:t>The true knowledge of the distinction between the Law and the Gospel is not only a glorious light, affording the correct understanding of the entire Holy Scriptures, but without this knowledge Scripture is and remains a sealed book.</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a:t>
            </a:r>
            <a:r>
              <a:rPr lang="en-US" sz="7300" dirty="0" smtClean="0">
                <a:latin typeface="Colonna MT" pitchFamily="82" charset="0"/>
              </a:rPr>
              <a:t>IV</a:t>
            </a:r>
            <a:r>
              <a:rPr lang="en-US" sz="7300" dirty="0" smtClean="0">
                <a:latin typeface="Colonna MT" pitchFamily="82" charset="0"/>
              </a:rPr>
              <a:t/>
            </a:r>
            <a:br>
              <a:rPr lang="en-US" sz="7300" dirty="0" smtClean="0">
                <a:latin typeface="Colonna MT" pitchFamily="82" charset="0"/>
              </a:rPr>
            </a:br>
            <a:endParaRPr lang="en-US"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85000" lnSpcReduction="20000"/>
          </a:bodyPr>
          <a:lstStyle/>
          <a:p>
            <a:r>
              <a:rPr lang="en-US" dirty="0" smtClean="0"/>
              <a:t>“…</a:t>
            </a:r>
            <a:r>
              <a:rPr lang="en-US" dirty="0" smtClean="0"/>
              <a:t>a </a:t>
            </a:r>
            <a:r>
              <a:rPr lang="en-US" dirty="0" smtClean="0"/>
              <a:t>person receives the impression that </a:t>
            </a:r>
            <a:r>
              <a:rPr lang="en-US" i="1" dirty="0" smtClean="0"/>
              <a:t>a great number of contradictions </a:t>
            </a:r>
            <a:r>
              <a:rPr lang="en-US" dirty="0" smtClean="0"/>
              <a:t>are contained in the Scriptures; in fact, the entire Scripture seem to be made up of contradictions, worse than the </a:t>
            </a:r>
            <a:r>
              <a:rPr lang="en-US" dirty="0" smtClean="0"/>
              <a:t>Koran.</a:t>
            </a:r>
            <a:r>
              <a:rPr lang="en-US" dirty="0" smtClean="0"/>
              <a:t>”</a:t>
            </a:r>
          </a:p>
          <a:p>
            <a:r>
              <a:rPr lang="en-US" dirty="0" smtClean="0"/>
              <a:t>When the rich youth asked the Lord: “What good things shall I do that I may have eternal life?” the Lord replied: “If thou wilt enter into life, </a:t>
            </a:r>
            <a:r>
              <a:rPr lang="en-US" b="1" dirty="0" smtClean="0"/>
              <a:t>keep the commandments.” </a:t>
            </a:r>
            <a:r>
              <a:rPr lang="en-US" dirty="0" smtClean="0"/>
              <a:t>When the jailer at Philippi addressed the identical question to Paul and Silas, he received this answer: “</a:t>
            </a:r>
            <a:r>
              <a:rPr lang="en-US" b="1" dirty="0" smtClean="0"/>
              <a:t>Believe on the Lord Jesus </a:t>
            </a:r>
            <a:r>
              <a:rPr lang="en-US" b="1" dirty="0" smtClean="0"/>
              <a:t>Christ.”</a:t>
            </a:r>
            <a:endParaRPr lang="en-US" b="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4. </a:t>
            </a:r>
            <a:r>
              <a:rPr lang="en-US" sz="2800" dirty="0" smtClean="0"/>
              <a:t>If you don’t understand the distinction between Law and Gospel, what does the Bible appear to be full of? </a:t>
            </a:r>
            <a:r>
              <a:rPr lang="en-US" sz="2800" dirty="0" smtClean="0"/>
              <a:t>(pg </a:t>
            </a:r>
            <a:r>
              <a:rPr lang="en-US" sz="2800" dirty="0" smtClean="0"/>
              <a:t>61 top)</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a:t>
            </a:r>
            <a:r>
              <a:rPr lang="en-US" i="1" dirty="0" smtClean="0"/>
              <a:t>No; we find both teachings in the Old as well as in the New Testament. </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5. </a:t>
            </a:r>
            <a:r>
              <a:rPr lang="en-US" sz="2800" dirty="0" smtClean="0"/>
              <a:t>Some think that the Old Testament of the Bible is about the Law, and the New Testament is about the Gospel. Is this true? </a:t>
            </a:r>
            <a:r>
              <a:rPr lang="en-US" sz="2800" dirty="0" smtClean="0"/>
              <a:t>(pg </a:t>
            </a:r>
            <a:r>
              <a:rPr lang="en-US" sz="2800" dirty="0" smtClean="0"/>
              <a:t>62 top)</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“F</a:t>
            </a:r>
            <a:r>
              <a:rPr lang="en-US" dirty="0" smtClean="0"/>
              <a:t>rom </a:t>
            </a:r>
            <a:r>
              <a:rPr lang="en-US" dirty="0" smtClean="0"/>
              <a:t>that time on we notice that this light is growing dim and that </a:t>
            </a:r>
            <a:r>
              <a:rPr lang="en-US" i="1" dirty="0" smtClean="0"/>
              <a:t>the distinction is gradually forgotten</a:t>
            </a:r>
            <a:r>
              <a:rPr lang="en-US" dirty="0" smtClean="0"/>
              <a: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6. </a:t>
            </a:r>
            <a:r>
              <a:rPr lang="en-US" sz="2800" dirty="0" smtClean="0"/>
              <a:t>Walther says that the writings of the early church fathers show a good understanding of Law and Gospel up to about the 500s A.D. What happened after that? </a:t>
            </a:r>
            <a:r>
              <a:rPr lang="en-US" sz="2800" dirty="0" smtClean="0"/>
              <a:t>(pg </a:t>
            </a:r>
            <a:r>
              <a:rPr lang="en-US" sz="2800" dirty="0" smtClean="0"/>
              <a:t>62)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487</TotalTime>
  <Words>1267</Words>
  <Application>Microsoft Office PowerPoint</Application>
  <PresentationFormat>On-screen Show (4:3)</PresentationFormat>
  <Paragraphs>80</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The Proper Distinction Between Law and Gospel  by CFW Walther</vt:lpstr>
      <vt:lpstr>Review: </vt:lpstr>
      <vt:lpstr>1. Jewish scholars of the middle ages taught that the Bible had a secret meaning hidden in scriptural numbers (the Cabala). Catholic theology says that the Bible is so difficult that we need church tradition to interpret it correctly. But what did Martin Luther say? (pg 59 )</vt:lpstr>
      <vt:lpstr>2. Walther says that, as long as you stick to the clear words of Scripture, it is absolutely impossible to do what?  (pg 60)</vt:lpstr>
      <vt:lpstr>3.  What is the most important requirement for anyone who wants to understand the teachings of Holy Scripture? (pg 60 bottom)</vt:lpstr>
      <vt:lpstr> Thesis IV </vt:lpstr>
      <vt:lpstr>4. If you don’t understand the distinction between Law and Gospel, what does the Bible appear to be full of? (pg 61 top)</vt:lpstr>
      <vt:lpstr>5. Some think that the Old Testament of the Bible is about the Law, and the New Testament is about the Gospel. Is this true? (pg 62 top)</vt:lpstr>
      <vt:lpstr>6. Walther says that the writings of the early church fathers show a good understanding of Law and Gospel up to about the 500s A.D. What happened after that? (pg 62)</vt:lpstr>
      <vt:lpstr>7.  What problem did even Martin Luther suffer from in the early part of his career? (pg 62 bottom)</vt:lpstr>
      <vt:lpstr>8.  Walther shows how distinguishing Law and Gospel among his parishioners is absolutely vital in the work of a pastor. But what is of paramount importance? (pg 63 bottom)</vt:lpstr>
      <vt:lpstr>9.  How far apart should Law and Gospel be separated? What answer does the Apology of the Augsburg Confession give? (pg 64 top)</vt:lpstr>
      <vt:lpstr>10.  According to Walther, who alone can “lie down and die in peace,” and why? (pg 64 bottom)</vt:lpstr>
      <vt:lpstr>11.  Some preachers are considered very effective because their sermons are terrifying. But what is often the reason  for this? (pg 65 middle)</vt:lpstr>
      <vt:lpstr>12.  Sadly, many churchgoers end up on their deathbed still uncertain about whether they are really saved. Whose fault is this? (pg 65)</vt:lpstr>
      <vt:lpstr>13.  The Law prepares the ground for the Gospel. What is the first step on the road to salvation? (pg 65 bottom)</vt:lpstr>
      <vt:lpstr>14.  Martin Chemnitz was the most important theologian of the 17th century. What did he say is the “principal matter” in correctly understanding justification?  (pg 66 top)</vt:lpstr>
      <vt:lpstr>15.  Was Luther the first person to recognize the corruption of the Christian church and try to reform it? (pg 66 middle)</vt:lpstr>
      <vt:lpstr>16.  What critical warning does Walther issue to the young seminarians in his audience? (pg 66 bottom)</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35</cp:revision>
  <dcterms:created xsi:type="dcterms:W3CDTF">2011-01-18T19:12:19Z</dcterms:created>
  <dcterms:modified xsi:type="dcterms:W3CDTF">2012-01-10T23:51:12Z</dcterms:modified>
</cp:coreProperties>
</file>